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23"/>
  </p:notes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76" r:id="rId9"/>
    <p:sldId id="277" r:id="rId10"/>
    <p:sldId id="278" r:id="rId11"/>
    <p:sldId id="279" r:id="rId12"/>
    <p:sldId id="259" r:id="rId13"/>
    <p:sldId id="263" r:id="rId14"/>
    <p:sldId id="267" r:id="rId15"/>
    <p:sldId id="268" r:id="rId16"/>
    <p:sldId id="266" r:id="rId17"/>
    <p:sldId id="270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74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nb-NO"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nb-NO" sz="1200"/>
            </a:lvl1pPr>
          </a:lstStyle>
          <a:p>
            <a:fld id="{3842907C-D0AA-4C58-9F94-58B40AD65B29}" type="datetimeFigureOut">
              <a:rPr/>
              <a:pPr/>
              <a:t>15.09.2006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nb-NO"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nb-NO" sz="1200"/>
            </a:lvl1pPr>
          </a:lstStyle>
          <a:p>
            <a:fld id="{1D76769E-C829-4283-B80E-CB90D995C291}" type="slidenum">
              <a:rPr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10</a:t>
            </a:fld>
            <a:endParaRPr lang="nb-NO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11</a:t>
            </a:fld>
            <a:endParaRPr lang="nb-NO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12</a:t>
            </a:fld>
            <a:endParaRPr lang="nb-NO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13</a:t>
            </a:fld>
            <a:endParaRPr lang="nb-NO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14</a:t>
            </a:fld>
            <a:endParaRPr lang="nb-NO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15</a:t>
            </a:fld>
            <a:endParaRPr lang="nb-NO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16</a:t>
            </a:fld>
            <a:endParaRPr lang="nb-NO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17</a:t>
            </a:fld>
            <a:endParaRPr lang="nb-NO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18</a:t>
            </a:fld>
            <a:endParaRPr lang="nb-NO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19</a:t>
            </a:fld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2</a:t>
            </a:fld>
            <a:endParaRPr lang="nb-NO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20</a:t>
            </a:fld>
            <a:endParaRPr lang="nb-NO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21</a:t>
            </a:fld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3</a:t>
            </a:fld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4</a:t>
            </a:fld>
            <a:endParaRPr 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5</a:t>
            </a:fld>
            <a:endParaRPr lang="nb-N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6</a:t>
            </a:fld>
            <a:endParaRPr 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7</a:t>
            </a:fld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8</a:t>
            </a:fld>
            <a:endParaRPr 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nb-NO" smtClean="0"/>
              <a:pPr/>
              <a:t>9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nb-NO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nb-NO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lang="nb-NO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nb-NO" dirty="0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nb-NO" dirty="0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nb-NO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/>
              <a:pPr/>
              <a:t>Fredag, 15.09.06</a:t>
            </a:fld>
            <a:endParaRPr lang="nb-NO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nb-NO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/>
              <a:pPr/>
              <a:t>‹#›</a:t>
            </a:fld>
            <a:endParaRPr lang="nb-NO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nb-NO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 latinLnBrk="0">
              <a:buNone/>
              <a:defRPr lang="nb-NO" sz="2300">
                <a:solidFill>
                  <a:schemeClr val="tx1"/>
                </a:solidFill>
              </a:defRPr>
            </a:lvl1pPr>
            <a:lvl2pPr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 latinLnBrk="0">
              <a:defRPr lang="nb-NO" sz="2800"/>
            </a:lvl1pPr>
            <a:lvl2pPr>
              <a:defRPr lang="nb-NO" sz="2400"/>
            </a:lvl2pPr>
            <a:lvl3pPr>
              <a:defRPr lang="nb-NO" sz="2000"/>
            </a:lvl3pPr>
            <a:lvl4pPr>
              <a:defRPr lang="nb-NO" sz="1800"/>
            </a:lvl4pPr>
            <a:lvl5pPr>
              <a:defRPr lang="nb-NO"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 latinLnBrk="0">
              <a:defRPr lang="nb-NO" sz="2800"/>
            </a:lvl1pPr>
            <a:lvl2pPr>
              <a:defRPr lang="nb-NO" sz="2400"/>
            </a:lvl2pPr>
            <a:lvl3pPr>
              <a:defRPr lang="nb-NO" sz="2000"/>
            </a:lvl3pPr>
            <a:lvl4pPr>
              <a:defRPr lang="nb-NO" sz="1800"/>
            </a:lvl4pPr>
            <a:lvl5pPr>
              <a:defRPr lang="nb-NO" sz="18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latinLnBrk="0">
              <a:defRPr lang="nb-NO"/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nb-NO" sz="2400" b="0">
                <a:solidFill>
                  <a:schemeClr val="bg1"/>
                </a:solidFill>
              </a:defRPr>
            </a:lvl1pPr>
            <a:lvl2pPr>
              <a:buNone/>
              <a:defRPr lang="nb-NO" sz="2000" b="1"/>
            </a:lvl2pPr>
            <a:lvl3pPr>
              <a:buNone/>
              <a:defRPr lang="nb-NO" sz="1800" b="1"/>
            </a:lvl3pPr>
            <a:lvl4pPr>
              <a:buNone/>
              <a:defRPr lang="nb-NO" sz="1600" b="1"/>
            </a:lvl4pPr>
            <a:lvl5pPr>
              <a:buNone/>
              <a:defRPr lang="nb-NO"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nb-NO" sz="2400" b="0">
                <a:solidFill>
                  <a:schemeClr val="bg1"/>
                </a:solidFill>
              </a:defRPr>
            </a:lvl1pPr>
            <a:lvl2pPr>
              <a:buNone/>
              <a:defRPr lang="nb-NO" sz="2000" b="1"/>
            </a:lvl2pPr>
            <a:lvl3pPr>
              <a:buNone/>
              <a:defRPr lang="nb-NO" sz="1800" b="1"/>
            </a:lvl3pPr>
            <a:lvl4pPr>
              <a:buNone/>
              <a:defRPr lang="nb-NO" sz="1600" b="1"/>
            </a:lvl4pPr>
            <a:lvl5pPr>
              <a:buNone/>
              <a:defRPr lang="nb-NO" sz="1600" b="1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72431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lang="nb-NO" sz="2400"/>
            </a:lvl1pPr>
            <a:lvl2pPr>
              <a:defRPr lang="nb-NO" sz="2000"/>
            </a:lvl2pPr>
            <a:lvl3pPr>
              <a:defRPr lang="nb-NO" sz="1800"/>
            </a:lvl3pPr>
            <a:lvl4pPr>
              <a:defRPr lang="nb-NO" sz="1600"/>
            </a:lvl4pPr>
            <a:lvl5pPr>
              <a:defRPr lang="nb-NO"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72431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lang="nb-NO" sz="2400"/>
            </a:lvl1pPr>
            <a:lvl2pPr>
              <a:defRPr lang="nb-NO" sz="2000"/>
            </a:lvl2pPr>
            <a:lvl3pPr>
              <a:defRPr lang="nb-NO" sz="1800"/>
            </a:lvl3pPr>
            <a:lvl4pPr>
              <a:defRPr lang="nb-NO" sz="1600"/>
            </a:lvl4pPr>
            <a:lvl5pPr>
              <a:defRPr lang="nb-NO" sz="16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nb-NO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lang="nb-NO" sz="1600"/>
            </a:lvl1pPr>
            <a:lvl2pPr>
              <a:buNone/>
              <a:defRPr lang="nb-NO" sz="1200"/>
            </a:lvl2pPr>
            <a:lvl3pPr>
              <a:buNone/>
              <a:defRPr lang="nb-NO" sz="1000"/>
            </a:lvl3pPr>
            <a:lvl4pPr>
              <a:buNone/>
              <a:defRPr lang="nb-NO" sz="900"/>
            </a:lvl4pPr>
            <a:lvl5pPr>
              <a:buNone/>
              <a:defRPr lang="nb-NO" sz="9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latinLnBrk="0">
              <a:defRPr lang="nb-NO" sz="3200"/>
            </a:lvl1pPr>
            <a:lvl2pPr>
              <a:defRPr lang="nb-NO" sz="2800"/>
            </a:lvl2pPr>
            <a:lvl3pPr>
              <a:defRPr lang="nb-NO" sz="2400"/>
            </a:lvl3pPr>
            <a:lvl4pPr>
              <a:defRPr lang="nb-NO" sz="2000"/>
            </a:lvl4pPr>
            <a:lvl5pPr>
              <a:defRPr lang="nb-NO" sz="20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/>
              <a:pPr/>
              <a:t>Fredag, 15.09.06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9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lang="nb-NO" sz="1400"/>
            </a:lvl1pPr>
            <a:lvl2pPr>
              <a:defRPr lang="nb-NO" sz="1200"/>
            </a:lvl2pPr>
            <a:lvl3pPr>
              <a:defRPr lang="nb-NO" sz="1000"/>
            </a:lvl3pPr>
            <a:lvl4pPr>
              <a:defRPr lang="nb-NO" sz="900"/>
            </a:lvl4pPr>
            <a:lvl5pPr>
              <a:defRPr lang="nb-NO" sz="900"/>
            </a:lvl5pPr>
            <a:extLst/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lang="nb-NO" sz="3200"/>
            </a:lvl1pPr>
            <a:extLst/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/>
              <a:pPr/>
              <a:t>Fredag, 15.09.06</a:t>
            </a:fld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nb-NO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/>
              <a:pPr/>
              <a:t>‹#›</a:t>
            </a:fld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9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nb-NO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 dirty="0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nb-NO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nb-N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 dirty="0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nb-NO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nb-NO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b-NO"/>
              <a:t>Klikk for å redigere tittelstil i malen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5"/>
            <a:r>
              <a:rPr lang="nb-NO"/>
              <a:t>Sjette nivå</a:t>
            </a:r>
          </a:p>
          <a:p>
            <a:pPr lvl="6"/>
            <a:r>
              <a:rPr lang="nb-NO"/>
              <a:t>Sjuende nivå</a:t>
            </a:r>
          </a:p>
          <a:p>
            <a:pPr lvl="7"/>
            <a:r>
              <a:rPr lang="nb-NO"/>
              <a:t>Åttende nivå</a:t>
            </a:r>
          </a:p>
          <a:p>
            <a:pPr lvl="8"/>
            <a:r>
              <a:rPr lang="nb-NO"/>
              <a:t>Niende nivå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lang="nb-NO"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/>
              <a:pPr/>
              <a:t>Fredag, 15.09.06</a:t>
            </a:fld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nb-NO"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lang="nb-NO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nb-NO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nb-NO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lang="nb-NO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nb-NO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nb-NO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nb-NO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nb-NO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nb-NO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nb-NO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082188"/>
          </a:xfrm>
        </p:spPr>
        <p:txBody>
          <a:bodyPr>
            <a:normAutofit fontScale="90000"/>
          </a:bodyPr>
          <a:lstStyle/>
          <a:p>
            <a:pPr algn="ctr"/>
            <a:r>
              <a:rPr smtClean="0"/>
              <a:t>Stiftelse av vannlag for Vestre Grimsøya              20. september 2009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Tidsperspektiver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smtClean="0"/>
              <a:t>Forprosjekt </a:t>
            </a:r>
            <a:r>
              <a:rPr lang="nb-NO" dirty="0" smtClean="0"/>
              <a:t>–</a:t>
            </a:r>
            <a:r>
              <a:rPr smtClean="0"/>
              <a:t> ca 1 mnd</a:t>
            </a:r>
          </a:p>
          <a:p>
            <a:r>
              <a:rPr smtClean="0"/>
              <a:t>Detaljerte anbudspapirer 1-1,5 mnd?</a:t>
            </a:r>
          </a:p>
          <a:p>
            <a:r>
              <a:rPr smtClean="0"/>
              <a:t>Sende ut anbudsinnbydelse </a:t>
            </a:r>
            <a:r>
              <a:rPr lang="nb-NO" dirty="0" smtClean="0"/>
              <a:t>–</a:t>
            </a:r>
            <a:r>
              <a:rPr smtClean="0"/>
              <a:t> før jul?</a:t>
            </a:r>
          </a:p>
          <a:p>
            <a:r>
              <a:rPr lang="nb-NO" dirty="0" smtClean="0"/>
              <a:t>V</a:t>
            </a:r>
            <a:r>
              <a:rPr smtClean="0"/>
              <a:t>alg av entreprenør februar?</a:t>
            </a:r>
          </a:p>
          <a:p>
            <a:r>
              <a:rPr smtClean="0"/>
              <a:t>Søknadsprosess kommune</a:t>
            </a:r>
          </a:p>
          <a:p>
            <a:pPr lvl="1"/>
            <a:r>
              <a:rPr smtClean="0"/>
              <a:t>normalt ca 3 mnd</a:t>
            </a:r>
          </a:p>
          <a:p>
            <a:pPr lvl="1"/>
            <a:r>
              <a:rPr smtClean="0"/>
              <a:t>Kommunen har bedt om to ekstra stillinger for å behandle søknader -&gt; kan gå raskere</a:t>
            </a:r>
          </a:p>
          <a:p>
            <a:r>
              <a:rPr smtClean="0"/>
              <a:t>Byggestart før sommeren 2009</a:t>
            </a:r>
          </a:p>
          <a:p>
            <a:r>
              <a:rPr smtClean="0"/>
              <a:t>Annleggstid: 8-12 mnd -&gt; drift sommer 2010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Prinsipper for styrearbeid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smtClean="0"/>
              <a:t>Ivareta medlemmenes interesser og investeringer</a:t>
            </a:r>
          </a:p>
          <a:p>
            <a:r>
              <a:rPr smtClean="0"/>
              <a:t>Etikk</a:t>
            </a:r>
          </a:p>
          <a:p>
            <a:r>
              <a:rPr smtClean="0"/>
              <a:t>Solidaritet</a:t>
            </a:r>
          </a:p>
          <a:p>
            <a:r>
              <a:rPr lang="nb-NO" dirty="0" smtClean="0"/>
              <a:t>K</a:t>
            </a:r>
            <a:r>
              <a:rPr smtClean="0"/>
              <a:t>valitet</a:t>
            </a:r>
          </a:p>
          <a:p>
            <a:r>
              <a:rPr smtClean="0"/>
              <a:t>Langsiktighet</a:t>
            </a:r>
          </a:p>
          <a:p>
            <a:r>
              <a:rPr smtClean="0"/>
              <a:t>Høyt tempo</a:t>
            </a:r>
          </a:p>
          <a:p>
            <a:r>
              <a:rPr smtClean="0"/>
              <a:t>Samarbeide med Sarpsborg kommune</a:t>
            </a:r>
          </a:p>
          <a:p>
            <a:r>
              <a:rPr smtClean="0"/>
              <a:t>Samarbeide med grunneiere</a:t>
            </a:r>
          </a:p>
          <a:p>
            <a:r>
              <a:rPr smtClean="0"/>
              <a:t>Informasjon/kontroll/revisjon av alle ledd i prosessen</a:t>
            </a:r>
          </a:p>
          <a:p>
            <a:r>
              <a:rPr smtClean="0"/>
              <a:t>Høy kundetilfredshet over lang tid (generasjoner)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Hvorfor være med i et vannlag?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Så mye RENT vann du vil!</a:t>
            </a:r>
          </a:p>
          <a:p>
            <a:pPr lvl="1"/>
            <a:r>
              <a:rPr smtClean="0"/>
              <a:t>Vaskemaskin?</a:t>
            </a:r>
          </a:p>
          <a:p>
            <a:pPr lvl="1"/>
            <a:r>
              <a:rPr smtClean="0"/>
              <a:t>Oppvaskmaskin</a:t>
            </a:r>
          </a:p>
          <a:p>
            <a:pPr lvl="1"/>
            <a:r>
              <a:rPr smtClean="0"/>
              <a:t>Boblebad på terassen?</a:t>
            </a:r>
            <a:endParaRPr lang="nb-NO" dirty="0"/>
          </a:p>
          <a:p>
            <a:r>
              <a:rPr lang="nb-NO" dirty="0" smtClean="0"/>
              <a:t>Ingen utslipp til naturen</a:t>
            </a:r>
          </a:p>
          <a:p>
            <a:r>
              <a:rPr smtClean="0"/>
              <a:t>Vintervann</a:t>
            </a:r>
          </a:p>
          <a:p>
            <a:r>
              <a:rPr smtClean="0"/>
              <a:t>Høyner verdien på hytta</a:t>
            </a:r>
          </a:p>
          <a:p>
            <a:r>
              <a:rPr smtClean="0"/>
              <a:t>Investering for fremtiden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Stiftelsesmøte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32282"/>
            <a:ext cx="8229600" cy="4775010"/>
          </a:xfrm>
        </p:spPr>
        <p:txBody>
          <a:bodyPr>
            <a:normAutofit/>
          </a:bodyPr>
          <a:lstStyle/>
          <a:p>
            <a:pPr lvl="0"/>
            <a:r>
              <a:rPr sz="1600" smtClean="0"/>
              <a:t>Godkjenning av innkalling</a:t>
            </a:r>
          </a:p>
          <a:p>
            <a:pPr lvl="0"/>
            <a:r>
              <a:rPr sz="1600" smtClean="0"/>
              <a:t>Valg av møteleder og referent(er)</a:t>
            </a:r>
          </a:p>
          <a:p>
            <a:pPr lvl="0"/>
            <a:r>
              <a:rPr sz="1600" smtClean="0"/>
              <a:t>Godkjenning av saksliste</a:t>
            </a:r>
          </a:p>
          <a:p>
            <a:pPr lvl="0"/>
            <a:r>
              <a:rPr sz="1600" smtClean="0"/>
              <a:t>Gjennomgang av organisasjonsform, formål og vedtekter</a:t>
            </a:r>
          </a:p>
          <a:p>
            <a:pPr lvl="0"/>
            <a:r>
              <a:rPr sz="1600" smtClean="0"/>
              <a:t>Drøfting av økonomiske forhold, herunder størrelsen av andelskapital, antatte etablerings- og driftskostnader m.v.</a:t>
            </a:r>
          </a:p>
          <a:p>
            <a:pPr lvl="0"/>
            <a:r>
              <a:rPr sz="1600" smtClean="0"/>
              <a:t>Tegning av andelshavere</a:t>
            </a:r>
          </a:p>
          <a:p>
            <a:pPr lvl="0"/>
            <a:r>
              <a:rPr sz="1600" smtClean="0"/>
              <a:t>Vedtak om stifting av andelslaget</a:t>
            </a:r>
          </a:p>
          <a:p>
            <a:pPr lvl="0"/>
            <a:r>
              <a:rPr sz="1600" smtClean="0"/>
              <a:t>Vedtak av navn</a:t>
            </a:r>
          </a:p>
          <a:p>
            <a:pPr lvl="0"/>
            <a:r>
              <a:rPr sz="1600" smtClean="0"/>
              <a:t>Fastsettelse av andelskapital</a:t>
            </a:r>
          </a:p>
          <a:p>
            <a:pPr lvl="0"/>
            <a:r>
              <a:rPr sz="1600" smtClean="0"/>
              <a:t>Fastsettelse av vedtekter for laget</a:t>
            </a:r>
          </a:p>
          <a:p>
            <a:pPr lvl="0"/>
            <a:r>
              <a:rPr sz="1600" smtClean="0"/>
              <a:t>Fastsettelse av styrets honorar</a:t>
            </a:r>
          </a:p>
          <a:p>
            <a:pPr lvl="0"/>
            <a:r>
              <a:rPr sz="1600" smtClean="0"/>
              <a:t>Valg av leder</a:t>
            </a:r>
          </a:p>
          <a:p>
            <a:pPr lvl="0"/>
            <a:r>
              <a:rPr sz="1600" smtClean="0"/>
              <a:t>Valg av styremedlemmer og valgkomitè</a:t>
            </a:r>
          </a:p>
          <a:p>
            <a:pPr lvl="0"/>
            <a:r>
              <a:rPr sz="1600" smtClean="0"/>
              <a:t>Valg av revisor</a:t>
            </a:r>
          </a:p>
          <a:p>
            <a:pPr lvl="0"/>
            <a:r>
              <a:rPr sz="1600" smtClean="0"/>
              <a:t>Godkjenning av stiftelsesprotokoll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Formål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smtClean="0"/>
              <a:t>Selskapet har som formål å anlegge, drifte og administrere vann og avløpsanlegg for selskapets medlemmer. Anlegget omfatter pumpestasjon(er) med buffertank(er), tilknytningsledning til kommunalt avløpsanlegg og felles vann- og avløpsledninger med kummer, samt stikkledninger til hyttevegg til hvert medlems festetomt/eiendom.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sz="2400" smtClean="0"/>
              <a:t>Selskapet har ikke økonomisk gevinst som formål. Selskapet skal ikke utdele utbytte.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Økonomiske forhold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mtClean="0"/>
              <a:t>Forlsag til andelskapital: NOK 1.000</a:t>
            </a:r>
          </a:p>
          <a:p>
            <a:r>
              <a:rPr smtClean="0"/>
              <a:t>Antatte etableringskostnader:</a:t>
            </a:r>
          </a:p>
          <a:p>
            <a:pPr lvl="1"/>
            <a:r>
              <a:rPr smtClean="0"/>
              <a:t>Forporsjekt </a:t>
            </a:r>
            <a:r>
              <a:rPr lang="nb-NO" dirty="0" smtClean="0"/>
              <a:t>–</a:t>
            </a:r>
            <a:r>
              <a:rPr smtClean="0"/>
              <a:t> ca 50.000</a:t>
            </a:r>
          </a:p>
          <a:p>
            <a:pPr lvl="1"/>
            <a:r>
              <a:rPr smtClean="0"/>
              <a:t>Detaljprosjekttering, komplette anbudsdokument 220 </a:t>
            </a:r>
            <a:r>
              <a:rPr lang="nb-NO" dirty="0" smtClean="0"/>
              <a:t>–</a:t>
            </a:r>
            <a:r>
              <a:rPr smtClean="0"/>
              <a:t> 270 tusen</a:t>
            </a:r>
          </a:p>
          <a:p>
            <a:pPr lvl="1"/>
            <a:r>
              <a:rPr smtClean="0"/>
              <a:t>Prosjekt/byggeledelse: 8-12 t pr uke (+ byggemøter), ca 720 kr pr t</a:t>
            </a:r>
          </a:p>
          <a:p>
            <a:pPr lvl="1"/>
            <a:r>
              <a:rPr smtClean="0"/>
              <a:t>Annleggstid 8 </a:t>
            </a:r>
            <a:r>
              <a:rPr lang="nb-NO" dirty="0" smtClean="0"/>
              <a:t>–</a:t>
            </a:r>
            <a:r>
              <a:rPr smtClean="0"/>
              <a:t> 12 mnd</a:t>
            </a:r>
          </a:p>
          <a:p>
            <a:r>
              <a:rPr smtClean="0"/>
              <a:t>Kost pr hytte til vegg: 90.000 </a:t>
            </a:r>
            <a:r>
              <a:rPr lang="nb-NO" dirty="0" smtClean="0"/>
              <a:t>–</a:t>
            </a:r>
            <a:r>
              <a:rPr smtClean="0"/>
              <a:t> 200.000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Valg av selskapsform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Selskap med begrenset ansvar (BA):</a:t>
            </a:r>
            <a:endParaRPr lang="nb-NO" dirty="0"/>
          </a:p>
          <a:p>
            <a:pPr lvl="1"/>
            <a:r>
              <a:rPr smtClean="0"/>
              <a:t>Det anbefales å danne et selskap med Begrenset Ansvar, ofte kalt et samvirkeforetak</a:t>
            </a:r>
          </a:p>
          <a:p>
            <a:pPr lvl="1"/>
            <a:r>
              <a:rPr smtClean="0"/>
              <a:t>Forskjellen ift et aksjeselskap er at et BA må ha som sitt formål at "</a:t>
            </a:r>
            <a:r>
              <a:rPr i="1" smtClean="0"/>
              <a:t>ved økonomisk virksomhet ivareta medlemmenes økonomiske interesser som tilbydere eller etterspørrere av varer og tjenester"</a:t>
            </a:r>
          </a:p>
          <a:p>
            <a:pPr lvl="1"/>
            <a:r>
              <a:rPr smtClean="0"/>
              <a:t>I vårt tilfelle å forsyne medlemmene med helårs vann og avløp</a:t>
            </a:r>
          </a:p>
          <a:p>
            <a:pPr lvl="1"/>
            <a:r>
              <a:rPr smtClean="0"/>
              <a:t>Deltakerne i et BA er ikke ansvarlig for selskapets forpliktelser utover den kapital den enkelte har skutt inn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Forslag til navn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Vestre Grimsøya vann- og avløpslag BA</a:t>
            </a:r>
            <a:endParaRPr lang="nb-NO" dirty="0"/>
          </a:p>
          <a:p>
            <a:r>
              <a:rPr smtClean="0"/>
              <a:t>VGVA BA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Forslag til første innbetaling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Andelsinnskudd: 1.000</a:t>
            </a:r>
            <a:endParaRPr lang="nb-NO" dirty="0"/>
          </a:p>
          <a:p>
            <a:r>
              <a:rPr smtClean="0"/>
              <a:t>+ 1.000 </a:t>
            </a:r>
            <a:r>
              <a:rPr lang="nb-NO" dirty="0" smtClean="0"/>
              <a:t>–</a:t>
            </a:r>
            <a:r>
              <a:rPr smtClean="0"/>
              <a:t> 3.000 til dekning av kostnader</a:t>
            </a:r>
            <a:endParaRPr lang="nb-NO" dirty="0"/>
          </a:p>
          <a:p>
            <a:pPr lvl="1"/>
            <a:r>
              <a:rPr smtClean="0"/>
              <a:t>Etableringskostnader (Brønnøysund, etc)</a:t>
            </a:r>
          </a:p>
          <a:p>
            <a:pPr lvl="1"/>
            <a:r>
              <a:rPr smtClean="0"/>
              <a:t>Forprosjekt</a:t>
            </a:r>
          </a:p>
          <a:p>
            <a:pPr lvl="1"/>
            <a:r>
              <a:rPr smtClean="0"/>
              <a:t>Dekning av andre løpende utgifter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</a:t>
            </a:r>
            <a:r>
              <a:rPr lang="nb-NO" dirty="0" smtClean="0"/>
              <a:t>a</a:t>
            </a:r>
            <a:r>
              <a:rPr smtClean="0"/>
              <a:t>stsettelse av styrets honorar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mtClean="0"/>
              <a:t>Vannlaget er et juridsik foretak på linje med andre selskaper</a:t>
            </a:r>
            <a:endParaRPr lang="nb-NO" dirty="0"/>
          </a:p>
          <a:p>
            <a:r>
              <a:rPr smtClean="0"/>
              <a:t>Vanlig med økonomisk kompensasjon for styremedlemmer</a:t>
            </a:r>
            <a:endParaRPr lang="nb-NO" dirty="0"/>
          </a:p>
          <a:p>
            <a:r>
              <a:rPr smtClean="0"/>
              <a:t>Skal ikke "bli rike" men bør ha kompensasjon for det arbeidet de legger ned</a:t>
            </a:r>
          </a:p>
          <a:p>
            <a:r>
              <a:rPr smtClean="0"/>
              <a:t>Mye arbeid!</a:t>
            </a:r>
          </a:p>
          <a:p>
            <a:r>
              <a:rPr smtClean="0"/>
              <a:t>Forslag:</a:t>
            </a:r>
          </a:p>
          <a:p>
            <a:pPr lvl="1"/>
            <a:r>
              <a:rPr smtClean="0"/>
              <a:t>NOK 1.250 pr styremøte</a:t>
            </a:r>
          </a:p>
          <a:p>
            <a:pPr lvl="1"/>
            <a:r>
              <a:rPr smtClean="0"/>
              <a:t>Arbeidende styremedlemmer NOK 400 pr t</a:t>
            </a:r>
          </a:p>
          <a:p>
            <a:pPr lvl="1"/>
            <a:r>
              <a:rPr smtClean="0"/>
              <a:t>Kjøregodtgjørelse etter statens satser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Bakgrunn for møtet</a:t>
            </a:r>
          </a:p>
          <a:p>
            <a:r>
              <a:rPr smtClean="0"/>
              <a:t>Hva er gjort så langt</a:t>
            </a:r>
            <a:endParaRPr lang="nb-NO" dirty="0"/>
          </a:p>
          <a:p>
            <a:r>
              <a:rPr smtClean="0"/>
              <a:t>Veien videre</a:t>
            </a:r>
          </a:p>
          <a:p>
            <a:r>
              <a:rPr smtClean="0"/>
              <a:t>Stiftlesesmøte</a:t>
            </a:r>
            <a:endParaRPr lang="nb-NO" dirty="0"/>
          </a:p>
          <a:p>
            <a:r>
              <a:rPr lang="nb-NO" dirty="0" smtClean="0"/>
              <a:t>Avslutning</a:t>
            </a:r>
            <a:endParaRPr lang="nb-NO" dirty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Valg av revisor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Ikke revisorpliktig ved omsetning &lt; 5 mill.</a:t>
            </a:r>
            <a:endParaRPr lang="nb-NO" dirty="0"/>
          </a:p>
          <a:p>
            <a:r>
              <a:rPr smtClean="0"/>
              <a:t>Anbefaler å bruke revisor</a:t>
            </a:r>
          </a:p>
          <a:p>
            <a:pPr lvl="1"/>
            <a:r>
              <a:rPr smtClean="0"/>
              <a:t>Store investeringer (25 </a:t>
            </a:r>
            <a:r>
              <a:rPr lang="nb-NO" dirty="0" smtClean="0"/>
              <a:t>–</a:t>
            </a:r>
            <a:r>
              <a:rPr smtClean="0"/>
              <a:t> 40 mill)</a:t>
            </a:r>
          </a:p>
          <a:p>
            <a:pPr lvl="1"/>
            <a:r>
              <a:rPr smtClean="0"/>
              <a:t>Noen gråsoner mht mva</a:t>
            </a:r>
          </a:p>
          <a:p>
            <a:pPr lvl="1"/>
            <a:endParaRPr lang="nb-NO" dirty="0"/>
          </a:p>
          <a:p>
            <a:r>
              <a:rPr smtClean="0"/>
              <a:t>Forslag til revisor:</a:t>
            </a:r>
          </a:p>
          <a:p>
            <a:r>
              <a:rPr smtClean="0"/>
              <a:t>Center Revisjon </a:t>
            </a:r>
            <a:r>
              <a:rPr lang="nb-NO" dirty="0" smtClean="0"/>
              <a:t>–</a:t>
            </a:r>
            <a:r>
              <a:rPr smtClean="0"/>
              <a:t> Jon Andersen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Regnskapsfører - styresak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Skjeberg regnskapskontor</a:t>
            </a:r>
          </a:p>
          <a:p>
            <a:r>
              <a:rPr smtClean="0"/>
              <a:t>Jørn Weel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Interrimstyre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Valgt på velets årsmøte 2007</a:t>
            </a:r>
            <a:endParaRPr lang="nb-NO" dirty="0" smtClean="0"/>
          </a:p>
          <a:p>
            <a:r>
              <a:rPr lang="nb-NO" dirty="0" smtClean="0"/>
              <a:t>Bredo Swanberg</a:t>
            </a:r>
            <a:endParaRPr lang="nb-NO" dirty="0"/>
          </a:p>
          <a:p>
            <a:r>
              <a:rPr smtClean="0"/>
              <a:t>Johann Bernhard Stenrød</a:t>
            </a:r>
            <a:endParaRPr lang="nb-NO" dirty="0"/>
          </a:p>
          <a:p>
            <a:r>
              <a:rPr smtClean="0"/>
              <a:t>Leif Bergersen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Bakgrunn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Sarpsborg kommune - vedtak om opprydding i avløpsforholdene i Skjebergkilen i 2006</a:t>
            </a:r>
            <a:endParaRPr lang="nb-NO" dirty="0"/>
          </a:p>
          <a:p>
            <a:pPr lvl="1"/>
            <a:r>
              <a:rPr smtClean="0"/>
              <a:t>Mange har lagt inn vann uten godkjennelse</a:t>
            </a:r>
            <a:endParaRPr lang="nb-NO" dirty="0"/>
          </a:p>
          <a:p>
            <a:pPr lvl="1"/>
            <a:r>
              <a:rPr smtClean="0"/>
              <a:t>Utslipp rett ut i naturen</a:t>
            </a:r>
          </a:p>
          <a:p>
            <a:pPr lvl="1"/>
            <a:r>
              <a:rPr smtClean="0"/>
              <a:t>Eiendommer som har innlagt vann uten utslippstillatelse må søke om dette hvis ikke tilknyttet et VA-selskap. </a:t>
            </a:r>
          </a:p>
          <a:p>
            <a:pPr lvl="1"/>
            <a:r>
              <a:rPr smtClean="0"/>
              <a:t>Eget renseanlegg</a:t>
            </a:r>
          </a:p>
          <a:p>
            <a:r>
              <a:rPr smtClean="0"/>
              <a:t>Endelig vedtak i mars 2008 om utbygging</a:t>
            </a:r>
          </a:p>
          <a:p>
            <a:r>
              <a:rPr smtClean="0"/>
              <a:t>Underkant av 900 hytteeiere/fastboende har "meldt seg på" til kommunen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Hva er gjort så langt?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mtClean="0"/>
              <a:t>Interrimstyret har avholdt fire arbeidsmøter</a:t>
            </a:r>
          </a:p>
          <a:p>
            <a:pPr lvl="1"/>
            <a:r>
              <a:rPr smtClean="0"/>
              <a:t>Organisasjonsform</a:t>
            </a:r>
          </a:p>
          <a:p>
            <a:pPr lvl="1"/>
            <a:r>
              <a:rPr smtClean="0"/>
              <a:t>Vedtekter</a:t>
            </a:r>
          </a:p>
          <a:p>
            <a:pPr lvl="1"/>
            <a:r>
              <a:rPr smtClean="0"/>
              <a:t>Kontakt med andre VA-selskaper</a:t>
            </a:r>
          </a:p>
          <a:p>
            <a:pPr lvl="1"/>
            <a:r>
              <a:rPr smtClean="0"/>
              <a:t>MVA problematikk</a:t>
            </a:r>
            <a:endParaRPr lang="nb-NO" dirty="0"/>
          </a:p>
          <a:p>
            <a:r>
              <a:rPr smtClean="0"/>
              <a:t>Deltatt på to av velets styremøter for å informere</a:t>
            </a:r>
          </a:p>
          <a:p>
            <a:r>
              <a:rPr smtClean="0"/>
              <a:t>Befaring med to rådgivende ingeniørfirmaer</a:t>
            </a:r>
          </a:p>
          <a:p>
            <a:r>
              <a:rPr smtClean="0"/>
              <a:t>Kontakt med advokat, revisor og regnskapsbyrå</a:t>
            </a:r>
            <a:endParaRPr lang="nb-NO" dirty="0" smtClean="0"/>
          </a:p>
          <a:p>
            <a:r>
              <a:rPr lang="nb-NO" dirty="0" smtClean="0"/>
              <a:t>Forberedt dokumenter til stiftelsesmøtet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Rådgivende Ingeniørfirmaer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Envinor -&gt; nå Cowi</a:t>
            </a:r>
          </a:p>
          <a:p>
            <a:r>
              <a:rPr smtClean="0"/>
              <a:t>Lindbæk &amp; Svendsen</a:t>
            </a:r>
            <a:endParaRPr lang="nb-NO" dirty="0"/>
          </a:p>
          <a:p>
            <a:r>
              <a:rPr lang="nb-NO" dirty="0" smtClean="0"/>
              <a:t>Forprosjekt</a:t>
            </a:r>
          </a:p>
          <a:p>
            <a:r>
              <a:rPr smtClean="0"/>
              <a:t>Utarbeide detaljerte anbudspapirer</a:t>
            </a:r>
          </a:p>
          <a:p>
            <a:r>
              <a:rPr smtClean="0"/>
              <a:t>Prosjektledelse under utbyggingen</a:t>
            </a:r>
          </a:p>
          <a:p>
            <a:r>
              <a:rPr smtClean="0"/>
              <a:t>Innhente tilbud på videre drift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MVA problematikk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Riktig regnskapsførsel fra dag 1 - unngå</a:t>
            </a:r>
            <a:r>
              <a:rPr lang="nb-NO" dirty="0" smtClean="0"/>
              <a:t> etterkrav</a:t>
            </a:r>
            <a:endParaRPr lang="nb-NO" dirty="0"/>
          </a:p>
          <a:p>
            <a:r>
              <a:rPr smtClean="0"/>
              <a:t>Trekke fra MVA på anleggskostnadene</a:t>
            </a:r>
            <a:endParaRPr lang="nb-NO" dirty="0"/>
          </a:p>
          <a:p>
            <a:r>
              <a:rPr smtClean="0"/>
              <a:t>Ikke betale MVA på anleggstilskudd for medlemmene</a:t>
            </a:r>
          </a:p>
          <a:p>
            <a:r>
              <a:rPr smtClean="0"/>
              <a:t>Betale MVA på årlig serviceavgift (tjeneste)</a:t>
            </a:r>
          </a:p>
          <a:p>
            <a:r>
              <a:rPr smtClean="0"/>
              <a:t>Fortsatt noen "gråsoner" </a:t>
            </a:r>
            <a:r>
              <a:rPr lang="nb-NO" dirty="0" smtClean="0"/>
              <a:t>–</a:t>
            </a:r>
            <a:r>
              <a:rPr smtClean="0"/>
              <a:t> avklares under daglig drift sammen med regnskap/revisor</a:t>
            </a:r>
          </a:p>
          <a:p>
            <a:r>
              <a:rPr smtClean="0"/>
              <a:t>Forutsetning: lik kostnad for alle frem til veggen!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Veien videre 1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Stiftelse </a:t>
            </a:r>
            <a:r>
              <a:rPr lang="nb-NO" dirty="0" smtClean="0"/>
              <a:t>–</a:t>
            </a:r>
            <a:r>
              <a:rPr smtClean="0"/>
              <a:t> Brønnøysund registeret</a:t>
            </a:r>
          </a:p>
          <a:p>
            <a:r>
              <a:rPr smtClean="0"/>
              <a:t>Få så mange medlemmer av laget som mulig!</a:t>
            </a:r>
          </a:p>
          <a:p>
            <a:r>
              <a:rPr smtClean="0"/>
              <a:t>Vurdere tilbud fra rådgivende ingeniøfirmaer</a:t>
            </a:r>
          </a:p>
          <a:p>
            <a:pPr lvl="1"/>
            <a:r>
              <a:rPr smtClean="0"/>
              <a:t>Forprosjekt</a:t>
            </a:r>
          </a:p>
          <a:p>
            <a:pPr lvl="1"/>
            <a:r>
              <a:rPr smtClean="0"/>
              <a:t>Detaljerte anbudspapirer</a:t>
            </a:r>
          </a:p>
          <a:p>
            <a:pPr lvl="1"/>
            <a:r>
              <a:rPr smtClean="0"/>
              <a:t>Prosjektledelse</a:t>
            </a:r>
            <a:endParaRPr lang="nb-NO" dirty="0"/>
          </a:p>
          <a:p>
            <a:r>
              <a:rPr lang="nb-NO" dirty="0" smtClean="0"/>
              <a:t>T</a:t>
            </a:r>
            <a:r>
              <a:rPr smtClean="0"/>
              <a:t>ett  dialog med Sarpsborg kommune</a:t>
            </a:r>
          </a:p>
          <a:p>
            <a:pPr lvl="1"/>
            <a:r>
              <a:rPr smtClean="0"/>
              <a:t>Møte for VA-styrer 25. sept.</a:t>
            </a:r>
          </a:p>
          <a:p>
            <a:pPr lvl="1"/>
            <a:r>
              <a:rPr smtClean="0"/>
              <a:t>Søknadsprosesser </a:t>
            </a:r>
            <a:r>
              <a:rPr lang="nb-NO" dirty="0" smtClean="0"/>
              <a:t>–</a:t>
            </a:r>
            <a:r>
              <a:rPr smtClean="0"/>
              <a:t> kommune -&gt; fylkesmann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Veien videre 2</a:t>
            </a:r>
            <a:endParaRPr lang="nb-NO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Godt samarbeid med grunneiere</a:t>
            </a:r>
          </a:p>
          <a:p>
            <a:pPr lvl="1"/>
            <a:r>
              <a:rPr smtClean="0"/>
              <a:t>Avtale om fremføring av infrastruktur på vegne av laget (og dermed medlemmene)</a:t>
            </a:r>
          </a:p>
          <a:p>
            <a:pPr lvl="1"/>
            <a:r>
              <a:rPr smtClean="0"/>
              <a:t>Trasèvalg til minst mulig ulempe og som tar henyn til naturen</a:t>
            </a:r>
          </a:p>
          <a:p>
            <a:r>
              <a:rPr smtClean="0"/>
              <a:t>Anbudsprosess </a:t>
            </a:r>
            <a:r>
              <a:rPr lang="nb-NO" dirty="0" smtClean="0"/>
              <a:t>–</a:t>
            </a:r>
            <a:r>
              <a:rPr smtClean="0"/>
              <a:t> valg av entreprenør</a:t>
            </a:r>
          </a:p>
          <a:p>
            <a:r>
              <a:rPr smtClean="0"/>
              <a:t>Gjennomføring av utbyggingsprosjekt</a:t>
            </a:r>
          </a:p>
          <a:p>
            <a:r>
              <a:rPr smtClean="0"/>
              <a:t>Annlegg i drift</a:t>
            </a:r>
          </a:p>
          <a:p>
            <a:r>
              <a:rPr smtClean="0"/>
              <a:t>Driftsavtale med godkjent selskap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860</Words>
  <Application>Microsoft Office PowerPoint</Application>
  <PresentationFormat>Skjermfremvisning (4:3)</PresentationFormat>
  <Paragraphs>175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Presentation on brainstorming</vt:lpstr>
      <vt:lpstr>Stiftelse av vannlag for Vestre Grimsøya              20. september 2009</vt:lpstr>
      <vt:lpstr>Agenda</vt:lpstr>
      <vt:lpstr>Interrimstyre</vt:lpstr>
      <vt:lpstr>Bakgrunn</vt:lpstr>
      <vt:lpstr>Hva er gjort så langt?</vt:lpstr>
      <vt:lpstr>Rådgivende Ingeniørfirmaer</vt:lpstr>
      <vt:lpstr>MVA problematikk</vt:lpstr>
      <vt:lpstr>Veien videre 1</vt:lpstr>
      <vt:lpstr>Veien videre 2</vt:lpstr>
      <vt:lpstr>Tidsperspektiver</vt:lpstr>
      <vt:lpstr>Prinsipper for styrearbeid</vt:lpstr>
      <vt:lpstr>Hvorfor være med i et vannlag?</vt:lpstr>
      <vt:lpstr>Stiftelsesmøte</vt:lpstr>
      <vt:lpstr>Formål</vt:lpstr>
      <vt:lpstr>Økonomiske forhold</vt:lpstr>
      <vt:lpstr>Valg av selskapsform</vt:lpstr>
      <vt:lpstr>Forslag til navn</vt:lpstr>
      <vt:lpstr>Forslag til første innbetaling</vt:lpstr>
      <vt:lpstr>Fastsettelse av styrets honorar</vt:lpstr>
      <vt:lpstr>Valg av revisor</vt:lpstr>
      <vt:lpstr>Regnskapsfører - styresak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2008-09-15T17:33:37Z</dcterms:created>
  <dcterms:modified xsi:type="dcterms:W3CDTF">2008-10-06T08:37:59Z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TC101671231044</vt:lpwstr>
  </property>
</Properties>
</file>